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9" r:id="rId2"/>
    <p:sldId id="262" r:id="rId3"/>
    <p:sldId id="269" r:id="rId4"/>
    <p:sldId id="270" r:id="rId5"/>
    <p:sldId id="300" r:id="rId6"/>
    <p:sldId id="271" r:id="rId7"/>
    <p:sldId id="272" r:id="rId8"/>
    <p:sldId id="273" r:id="rId9"/>
    <p:sldId id="274" r:id="rId10"/>
    <p:sldId id="275" r:id="rId11"/>
    <p:sldId id="299" r:id="rId1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/>
    <p:restoredTop sz="94621"/>
  </p:normalViewPr>
  <p:slideViewPr>
    <p:cSldViewPr>
      <p:cViewPr varScale="1">
        <p:scale>
          <a:sx n="90" d="100"/>
          <a:sy n="90" d="100"/>
        </p:scale>
        <p:origin x="140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1"/>
            <a:ext cx="304334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42D324D4-C936-4FB8-A4DF-987CF5CDE757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DBB2E573-09C9-430B-8377-CD885D835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79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0E9C3BA3-05A8-401E-AD38-6344A48D8BBB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055F63AD-0857-4FF6-997F-46D197311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44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C20773-CF8F-4FF7-BE84-C904AE71C19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16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065973-E343-4494-970A-6E2D7C59EE0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53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1E240-826F-4CB9-B4BC-ABB509E40930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PPT Rebalancing Society Nov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DD4-4B54-4E0D-BF0E-4EBDDE65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27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6899-C8B2-49BC-8923-636DD1F05FA4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PPT Rebalancing Society Nov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DD4-4B54-4E0D-BF0E-4EBDDE65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57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FE4D-B955-431B-B0F5-9D48A8DDDAC0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PPT Rebalancing Society Nov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DD4-4B54-4E0D-BF0E-4EBDDE65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76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C56C-764B-4CF9-BC91-E93F56A8ABA6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PPT Rebalancing Society Nov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DD4-4B54-4E0D-BF0E-4EBDDE65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2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A6B0-AA68-4A62-B9F8-984789199CB8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PPT Rebalancing Society Nov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DD4-4B54-4E0D-BF0E-4EBDDE65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0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F5D4-B455-461C-B8CA-710E34A0764B}" type="datetime1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PPT Rebalancing Society Nov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DD4-4B54-4E0D-BF0E-4EBDDE65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00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8EBC-924F-406F-BBAC-C4786E9439DA}" type="datetime1">
              <a:rPr lang="en-US" smtClean="0"/>
              <a:t>11/8/2016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PPT Rebalancing Society Nov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DD4-4B54-4E0D-BF0E-4EBDDE65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4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EC10-2387-412C-A91A-6A075FB8D2BF}" type="datetime1">
              <a:rPr lang="en-US" smtClean="0"/>
              <a:t>11/8/2016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PPT Rebalancing Society Nov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DD4-4B54-4E0D-BF0E-4EBDDE65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9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EC15-4A4B-426C-994B-AFA958035C9C}" type="datetime1">
              <a:rPr lang="en-US" smtClean="0"/>
              <a:t>11/8/2016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PPT Rebalancing Society Nov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DD4-4B54-4E0D-BF0E-4EBDDE65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67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E5FE1-323E-477F-A51F-F802636BA8B5}" type="datetime1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PPT Rebalancing Society Nov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DD4-4B54-4E0D-BF0E-4EBDDE65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9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61F7-3E86-4D11-8F77-28666CDACE56}" type="datetime1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PPT Rebalancing Society Nov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DD4-4B54-4E0D-BF0E-4EBDDE65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2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43BC7-B83D-489B-B568-432D8A8E58C2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/>
              <a:t>PPT Rebalancing Society Nov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35DD4-4B54-4E0D-BF0E-4EBDDE65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0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CA" dirty="0">
                <a:latin typeface="+mn-lt"/>
                <a:cs typeface="Arial" charset="0"/>
              </a:rPr>
              <a:t>PRAGUE 10 November 2016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7A5108C-641B-435F-B876-203A4014565B}" type="slidenum">
              <a:rPr lang="en-US" alt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cs typeface="Arial" charset="0"/>
            </a:endParaRPr>
          </a:p>
        </p:txBody>
      </p:sp>
      <p:pic>
        <p:nvPicPr>
          <p:cNvPr id="3076" name="Picture 2" descr="C:\Documents and Settings\sbalan\Desktop\img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92801"/>
            <a:ext cx="7560840" cy="616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597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73616" cy="95624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b="1" dirty="0">
                <a:latin typeface="Arial Rounded MT Bold" pitchFamily="34" charset="0"/>
              </a:rPr>
              <a:t>Look instead to the Plural Sector</a:t>
            </a:r>
            <a:br>
              <a:rPr lang="en-CA" b="1" dirty="0">
                <a:latin typeface="Arial Rounded MT Bold" pitchFamily="34" charset="0"/>
              </a:rPr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96752"/>
            <a:ext cx="8229600" cy="489654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3000" b="1" dirty="0">
                <a:latin typeface="Arial Rounded MT Bold" panose="020F0704030504030204" pitchFamily="34" charset="0"/>
              </a:rPr>
              <a:t>Social initiatives (a million worldwide)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b="1" dirty="0">
                <a:latin typeface="Arial Rounded MT Bold" panose="020F0704030504030204" pitchFamily="34" charset="0"/>
              </a:rPr>
              <a:t>Mass movements (from local communities into global networks)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b="1" dirty="0">
                <a:latin typeface="Arial Rounded MT Bold" panose="020F0704030504030204" pitchFamily="34" charset="0"/>
              </a:rPr>
              <a:t>Autonomous “associations”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b="1" dirty="0">
                <a:latin typeface="Arial Rounded MT Bold" panose="020F0704030504030204" pitchFamily="34" charset="0"/>
              </a:rPr>
              <a:t>You, me, and we</a:t>
            </a:r>
          </a:p>
          <a:p>
            <a:pPr marL="0" indent="444500" eaLnBrk="1" fontAlgn="auto" hangingPunct="1">
              <a:spcAft>
                <a:spcPts val="0"/>
              </a:spcAft>
              <a:buNone/>
              <a:defRPr/>
            </a:pPr>
            <a:r>
              <a:rPr lang="en-US" sz="3000" b="1" dirty="0">
                <a:latin typeface="Arial Rounded MT Bold" panose="020F0704030504030204" pitchFamily="34" charset="0"/>
              </a:rPr>
              <a:t>but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3000" b="1" dirty="0">
                <a:latin typeface="Arial Rounded MT Bold" panose="020F0704030504030204" pitchFamily="34" charset="0"/>
              </a:rPr>
              <a:t>The BIG Question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3000" b="1" dirty="0">
                <a:latin typeface="Arial Rounded MT Bold" panose="020F0704030504030204" pitchFamily="34" charset="0"/>
              </a:rPr>
              <a:t>How to get our collective act together?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000" b="1" dirty="0">
              <a:latin typeface="Arial Rounded MT Bold" panose="020F07040305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3000" b="1" dirty="0">
              <a:latin typeface="Arial Rounded MT Bold" panose="020F07040305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FA78E4-E76D-48D4-9351-F3068A43565B}" type="slidenum">
              <a:rPr lang="en-CA"/>
              <a:pPr>
                <a:defRPr/>
              </a:pPr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7521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60351"/>
            <a:ext cx="8229600" cy="864394"/>
          </a:xfrm>
        </p:spPr>
        <p:txBody>
          <a:bodyPr>
            <a:normAutofit/>
          </a:bodyPr>
          <a:lstStyle/>
          <a:p>
            <a:pPr eaLnBrk="1" hangingPunct="1"/>
            <a:endParaRPr lang="en-CA" altLang="en-US" sz="3800" b="1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362950" cy="395476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3000" b="1" dirty="0">
              <a:latin typeface="Arial Rounded MT Bold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3000" b="1" i="1" dirty="0">
                <a:latin typeface="Arial Rounded MT Bold" pitchFamily="34" charset="0"/>
              </a:rPr>
              <a:t>“</a:t>
            </a:r>
            <a:r>
              <a:rPr lang="en-CA" b="1" i="1" dirty="0">
                <a:latin typeface="Arial Rounded MT Bold" pitchFamily="34" charset="0"/>
              </a:rPr>
              <a:t>We have it in our power to begin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b="1" i="1" dirty="0">
                <a:latin typeface="Arial Rounded MT Bold" pitchFamily="34" charset="0"/>
              </a:rPr>
              <a:t>  the world over again.”  </a:t>
            </a:r>
          </a:p>
          <a:p>
            <a:pPr marL="0" indent="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2500" b="1" dirty="0">
                <a:latin typeface="Arial Rounded MT Bold" pitchFamily="34" charset="0"/>
              </a:rPr>
              <a:t>Tom Paine (1776)</a:t>
            </a:r>
          </a:p>
          <a:p>
            <a:pPr marL="0" indent="0" defTabSz="252413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3000" b="1" dirty="0">
                <a:latin typeface="Arial Rounded MT Bold" pitchFamily="34" charset="0"/>
              </a:rPr>
              <a:t>										</a:t>
            </a:r>
            <a:r>
              <a:rPr lang="en-CA" b="1" dirty="0">
                <a:latin typeface="Arial Rounded MT Bold" pitchFamily="34" charset="0"/>
              </a:rPr>
              <a:t>Again!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3000" b="1" dirty="0">
              <a:latin typeface="Arial Rounded MT Bold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27313" y="6356350"/>
            <a:ext cx="3960812" cy="365125"/>
          </a:xfrm>
        </p:spPr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28A5D-A02A-4729-93B4-50307CC5C9D4}" type="slidenum">
              <a:rPr lang="en-CA"/>
              <a:pPr>
                <a:defRPr/>
              </a:pPr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8523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374063" cy="44259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kern="1300" dirty="0">
                <a:latin typeface="Arial Rounded MT Bold" pitchFamily="34" charset="0"/>
              </a:rPr>
              <a:t>1989</a:t>
            </a:r>
            <a:br>
              <a:rPr lang="en-US" sz="4000" b="1" kern="1300" dirty="0">
                <a:latin typeface="Arial Rounded MT Bold" pitchFamily="34" charset="0"/>
              </a:rPr>
            </a:br>
            <a:r>
              <a:rPr lang="en-US" sz="4000" b="1" kern="1300" dirty="0">
                <a:latin typeface="Arial Rounded MT Bold" pitchFamily="34" charset="0"/>
              </a:rPr>
              <a:t> </a:t>
            </a:r>
            <a:br>
              <a:rPr lang="en-US" sz="4000" b="1" kern="1300" dirty="0">
                <a:latin typeface="Arial Rounded MT Bold" pitchFamily="34" charset="0"/>
              </a:rPr>
            </a:br>
            <a:r>
              <a:rPr lang="en-US" sz="4000" b="1" kern="1300" dirty="0">
                <a:latin typeface="Arial Rounded MT Bold" pitchFamily="34" charset="0"/>
              </a:rPr>
              <a:t> “The Triumph of Capitalism”? </a:t>
            </a:r>
            <a:br>
              <a:rPr lang="en-US" sz="4000" b="1" kern="1300" dirty="0">
                <a:latin typeface="Arial Rounded MT Bold" pitchFamily="34" charset="0"/>
              </a:rPr>
            </a:br>
            <a:r>
              <a:rPr lang="en-US" sz="4000" b="1" kern="1300" dirty="0">
                <a:latin typeface="Arial Rounded MT Bold" pitchFamily="34" charset="0"/>
              </a:rPr>
              <a:t>or of balance?</a:t>
            </a:r>
            <a:br>
              <a:rPr lang="en-US" sz="4000" b="1" kern="1300" dirty="0">
                <a:latin typeface="Arial Rounded MT Bold" pitchFamily="34" charset="0"/>
              </a:rPr>
            </a:br>
            <a:br>
              <a:rPr lang="en-US" sz="4000" b="1" kern="1300" dirty="0">
                <a:latin typeface="Arial Rounded MT Bold" pitchFamily="34" charset="0"/>
              </a:rPr>
            </a:br>
            <a:r>
              <a:rPr lang="en-US" sz="4000" b="1" kern="1300" dirty="0">
                <a:latin typeface="Arial Rounded MT Bold" pitchFamily="34" charset="0"/>
              </a:rPr>
              <a:t>“The End of History”?</a:t>
            </a:r>
            <a:br>
              <a:rPr lang="en-US" sz="4000" b="1" kern="1300" dirty="0">
                <a:latin typeface="Arial Rounded MT Bold" pitchFamily="34" charset="0"/>
              </a:rPr>
            </a:br>
            <a:r>
              <a:rPr lang="en-US" sz="4000" b="1" kern="1300" dirty="0">
                <a:latin typeface="Arial Rounded MT Bold" pitchFamily="34" charset="0"/>
              </a:rPr>
              <a:t>or of thinking?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endParaRPr lang="en-CA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0CFD4-101D-4834-812B-98D1B700A521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00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CA" dirty="0">
              <a:latin typeface="+mn-lt"/>
              <a:cs typeface="Arial" charset="0"/>
            </a:endParaRP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A0F16DA-051E-4081-B4AC-96A0DE7CD5E0}" type="slidenum">
              <a:rPr lang="en-US" alt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cs typeface="Arial" charset="0"/>
            </a:endParaRPr>
          </a:p>
        </p:txBody>
      </p:sp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1013619" y="5013176"/>
            <a:ext cx="7345362" cy="1368425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altLang="en-US" sz="2400" b="1" dirty="0">
                <a:latin typeface="Arial Rounded MT Bold" pitchFamily="34" charset="0"/>
              </a:rPr>
            </a:br>
            <a:r>
              <a:rPr lang="en-US" altLang="en-US" sz="2400" b="1" dirty="0">
                <a:latin typeface="Arial Rounded MT Bold" pitchFamily="34" charset="0"/>
              </a:rPr>
              <a:t>     Pendulum politics between left and right</a:t>
            </a:r>
            <a:br>
              <a:rPr lang="en-US" altLang="en-US" sz="2400" b="1" dirty="0">
                <a:latin typeface="Arial Rounded MT Bold" pitchFamily="34" charset="0"/>
              </a:rPr>
            </a:br>
            <a:r>
              <a:rPr lang="en-US" altLang="en-US" sz="2400" b="1" dirty="0">
                <a:latin typeface="Arial Rounded MT Bold" pitchFamily="34" charset="0"/>
              </a:rPr>
              <a:t>or paralysis in the center </a:t>
            </a:r>
            <a:br>
              <a:rPr lang="en-US" altLang="en-US" sz="2400" b="1" dirty="0">
                <a:latin typeface="Arial Rounded MT Bold" pitchFamily="34" charset="0"/>
              </a:rPr>
            </a:br>
            <a:endParaRPr lang="en-US" altLang="en-US" sz="2400" b="1" dirty="0">
              <a:latin typeface="Arial Rounded MT Bold" pitchFamily="34" charset="0"/>
            </a:endParaRPr>
          </a:p>
        </p:txBody>
      </p:sp>
      <p:sp>
        <p:nvSpPr>
          <p:cNvPr id="11269" name="Rectangle 2"/>
          <p:cNvSpPr>
            <a:spLocks noChangeArrowheads="1"/>
          </p:cNvSpPr>
          <p:nvPr/>
        </p:nvSpPr>
        <p:spPr bwMode="auto">
          <a:xfrm flipV="1">
            <a:off x="1066800" y="4572000"/>
            <a:ext cx="3540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b="1">
              <a:latin typeface="Arial Rounded MT Bold" pitchFamily="34" charset="0"/>
            </a:endParaRPr>
          </a:p>
        </p:txBody>
      </p:sp>
      <p:sp>
        <p:nvSpPr>
          <p:cNvPr id="11270" name="Rectangle 14"/>
          <p:cNvSpPr>
            <a:spLocks noChangeArrowheads="1"/>
          </p:cNvSpPr>
          <p:nvPr/>
        </p:nvSpPr>
        <p:spPr bwMode="auto">
          <a:xfrm>
            <a:off x="6324600" y="1828800"/>
            <a:ext cx="259080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Arial Rounded MT Bold" pitchFamily="34" charset="0"/>
                <a:cs typeface="Aharoni" pitchFamily="2" charset="-79"/>
              </a:rPr>
              <a:t>Right</a:t>
            </a:r>
          </a:p>
          <a:p>
            <a:pPr algn="ctr" eaLnBrk="1" hangingPunct="1"/>
            <a:endParaRPr lang="en-US" altLang="en-US">
              <a:latin typeface="Arial Rounded MT Bold" pitchFamily="34" charset="0"/>
              <a:cs typeface="Aharoni" pitchFamily="2" charset="-79"/>
            </a:endParaRPr>
          </a:p>
          <a:p>
            <a:pPr algn="ctr" eaLnBrk="1" hangingPunct="1"/>
            <a:endParaRPr lang="en-US" altLang="en-US">
              <a:latin typeface="Arial Rounded MT Bold" pitchFamily="34" charset="0"/>
              <a:cs typeface="Aharoni" pitchFamily="2" charset="-79"/>
            </a:endParaRPr>
          </a:p>
          <a:p>
            <a:pPr algn="ctr" eaLnBrk="1" hangingPunct="1"/>
            <a:endParaRPr lang="en-US" altLang="en-US">
              <a:latin typeface="Arial Rounded MT Bold" pitchFamily="34" charset="0"/>
              <a:cs typeface="Aharoni" pitchFamily="2" charset="-79"/>
            </a:endParaRPr>
          </a:p>
          <a:p>
            <a:pPr algn="ctr" eaLnBrk="1" hangingPunct="1"/>
            <a:endParaRPr lang="en-US" altLang="en-US" sz="1100">
              <a:latin typeface="Arial Rounded MT Bold" pitchFamily="34" charset="0"/>
              <a:cs typeface="Aharoni" pitchFamily="2" charset="-79"/>
            </a:endParaRPr>
          </a:p>
          <a:p>
            <a:pPr algn="ctr" eaLnBrk="1" hangingPunct="1"/>
            <a:r>
              <a:rPr lang="en-US" altLang="en-US" sz="2000">
                <a:latin typeface="Arial Rounded MT Bold" pitchFamily="34" charset="0"/>
                <a:cs typeface="Aharoni" pitchFamily="2" charset="-79"/>
              </a:rPr>
              <a:t>Private </a:t>
            </a:r>
          </a:p>
          <a:p>
            <a:pPr algn="ctr" eaLnBrk="1" hangingPunct="1"/>
            <a:r>
              <a:rPr lang="en-US" altLang="en-US" sz="2000">
                <a:latin typeface="Arial Rounded MT Bold" pitchFamily="34" charset="0"/>
                <a:cs typeface="Aharoni" pitchFamily="2" charset="-79"/>
              </a:rPr>
              <a:t>Capitalism (Smith)</a:t>
            </a:r>
          </a:p>
          <a:p>
            <a:pPr algn="ctr" eaLnBrk="1" hangingPunct="1"/>
            <a:r>
              <a:rPr lang="en-US" altLang="en-US" sz="2000">
                <a:latin typeface="Arial Rounded MT Bold" pitchFamily="34" charset="0"/>
                <a:cs typeface="Aharoni" pitchFamily="2" charset="-79"/>
              </a:rPr>
              <a:t>“Free Enterprise”</a:t>
            </a:r>
          </a:p>
          <a:p>
            <a:pPr algn="ctr" eaLnBrk="1" hangingPunct="1"/>
            <a:r>
              <a:rPr lang="en-US" altLang="en-US" sz="2000">
                <a:latin typeface="Arial Rounded MT Bold" pitchFamily="34" charset="0"/>
                <a:cs typeface="Aharoni" pitchFamily="2" charset="-79"/>
              </a:rPr>
              <a:t>Privatization</a:t>
            </a:r>
          </a:p>
          <a:p>
            <a:pPr algn="ctr" eaLnBrk="1" hangingPunct="1"/>
            <a:r>
              <a:rPr lang="en-US" altLang="en-US" sz="2000">
                <a:latin typeface="Arial Rounded MT Bold" pitchFamily="34" charset="0"/>
                <a:cs typeface="Aharoni" pitchFamily="2" charset="-79"/>
              </a:rPr>
              <a:t>______________</a:t>
            </a:r>
          </a:p>
          <a:p>
            <a:pPr algn="ctr" eaLnBrk="1" hangingPunct="1"/>
            <a:r>
              <a:rPr lang="en-US" altLang="en-US" sz="2000">
                <a:latin typeface="Arial Rounded MT Bold" pitchFamily="34" charset="0"/>
                <a:cs typeface="Aharoni" pitchFamily="2" charset="-79"/>
              </a:rPr>
              <a:t>Tea Parties</a:t>
            </a:r>
          </a:p>
        </p:txBody>
      </p:sp>
      <p:sp>
        <p:nvSpPr>
          <p:cNvPr id="11271" name="Rectangle 15"/>
          <p:cNvSpPr>
            <a:spLocks noChangeArrowheads="1"/>
          </p:cNvSpPr>
          <p:nvPr/>
        </p:nvSpPr>
        <p:spPr bwMode="auto">
          <a:xfrm>
            <a:off x="152400" y="1828800"/>
            <a:ext cx="426720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3" eaLnBrk="1" hangingPunct="1"/>
            <a:r>
              <a:rPr lang="en-US" altLang="en-US" sz="2400" b="1">
                <a:latin typeface="Arial Rounded MT Bold" pitchFamily="34" charset="0"/>
                <a:cs typeface="Aharoni" pitchFamily="2" charset="-79"/>
              </a:rPr>
              <a:t>Left</a:t>
            </a:r>
          </a:p>
          <a:p>
            <a:pPr eaLnBrk="1" hangingPunct="1"/>
            <a:endParaRPr lang="en-US" altLang="en-US">
              <a:latin typeface="Arial Rounded MT Bold" pitchFamily="34" charset="0"/>
              <a:cs typeface="Aharoni" pitchFamily="2" charset="-79"/>
            </a:endParaRPr>
          </a:p>
          <a:p>
            <a:pPr eaLnBrk="1" hangingPunct="1"/>
            <a:endParaRPr lang="en-US" altLang="en-US">
              <a:latin typeface="Arial Rounded MT Bold" pitchFamily="34" charset="0"/>
              <a:cs typeface="Aharoni" pitchFamily="2" charset="-79"/>
            </a:endParaRPr>
          </a:p>
          <a:p>
            <a:pPr eaLnBrk="1" hangingPunct="1"/>
            <a:endParaRPr lang="en-US" altLang="en-US">
              <a:latin typeface="Arial Rounded MT Bold" pitchFamily="34" charset="0"/>
              <a:cs typeface="Aharoni" pitchFamily="2" charset="-79"/>
            </a:endParaRPr>
          </a:p>
          <a:p>
            <a:pPr eaLnBrk="1" hangingPunct="1"/>
            <a:endParaRPr lang="en-US" altLang="en-US" sz="1100">
              <a:latin typeface="Arial Rounded MT Bold" pitchFamily="34" charset="0"/>
              <a:cs typeface="Aharoni" pitchFamily="2" charset="-79"/>
            </a:endParaRPr>
          </a:p>
          <a:p>
            <a:pPr algn="ctr" eaLnBrk="1" hangingPunct="1"/>
            <a:r>
              <a:rPr lang="en-US" altLang="en-US" sz="2000">
                <a:latin typeface="Arial Rounded MT Bold" pitchFamily="34" charset="0"/>
                <a:cs typeface="Aharoni" pitchFamily="2" charset="-79"/>
              </a:rPr>
              <a:t>Public</a:t>
            </a:r>
          </a:p>
          <a:p>
            <a:pPr algn="ctr" eaLnBrk="1" hangingPunct="1"/>
            <a:r>
              <a:rPr lang="en-US" altLang="en-US" sz="2000">
                <a:latin typeface="Arial Rounded MT Bold" pitchFamily="34" charset="0"/>
                <a:cs typeface="Aharoni" pitchFamily="2" charset="-79"/>
              </a:rPr>
              <a:t>Communism (Marx)</a:t>
            </a:r>
          </a:p>
          <a:p>
            <a:pPr algn="ctr" eaLnBrk="1" hangingPunct="1"/>
            <a:r>
              <a:rPr lang="en-US" altLang="en-US" sz="2000">
                <a:latin typeface="Arial Rounded MT Bold" pitchFamily="34" charset="0"/>
                <a:cs typeface="Aharoni" pitchFamily="2" charset="-79"/>
              </a:rPr>
              <a:t>Democracy of the “Proletariat”</a:t>
            </a:r>
          </a:p>
          <a:p>
            <a:pPr algn="ctr" eaLnBrk="1" hangingPunct="1"/>
            <a:r>
              <a:rPr lang="en-US" altLang="en-US" sz="2000">
                <a:latin typeface="Arial Rounded MT Bold" pitchFamily="34" charset="0"/>
                <a:cs typeface="Aharoni" pitchFamily="2" charset="-79"/>
              </a:rPr>
              <a:t>Nationalization</a:t>
            </a:r>
          </a:p>
          <a:p>
            <a:pPr algn="ctr" eaLnBrk="1" hangingPunct="1"/>
            <a:r>
              <a:rPr lang="en-US" altLang="en-US" sz="2000">
                <a:latin typeface="Arial Rounded MT Bold" pitchFamily="34" charset="0"/>
                <a:cs typeface="Aharoni" pitchFamily="2" charset="-79"/>
              </a:rPr>
              <a:t>_______________</a:t>
            </a:r>
          </a:p>
          <a:p>
            <a:pPr algn="ctr" eaLnBrk="1" hangingPunct="1"/>
            <a:r>
              <a:rPr lang="en-US" altLang="en-US" sz="2000">
                <a:latin typeface="Arial Rounded MT Bold" pitchFamily="34" charset="0"/>
                <a:cs typeface="Aharoni" pitchFamily="2" charset="-79"/>
              </a:rPr>
              <a:t>Occupations</a:t>
            </a:r>
          </a:p>
        </p:txBody>
      </p:sp>
      <p:sp>
        <p:nvSpPr>
          <p:cNvPr id="18" name="Oval 17"/>
          <p:cNvSpPr/>
          <p:nvPr/>
        </p:nvSpPr>
        <p:spPr>
          <a:xfrm>
            <a:off x="1447800" y="2438400"/>
            <a:ext cx="609600" cy="53340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0" name="Oval 19"/>
          <p:cNvSpPr/>
          <p:nvPr/>
        </p:nvSpPr>
        <p:spPr>
          <a:xfrm>
            <a:off x="7315200" y="2438400"/>
            <a:ext cx="609600" cy="53340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22" name="Straight Connector 21"/>
          <p:cNvCxnSpPr>
            <a:stCxn id="18" idx="6"/>
            <a:endCxn id="20" idx="2"/>
          </p:cNvCxnSpPr>
          <p:nvPr/>
        </p:nvCxnSpPr>
        <p:spPr>
          <a:xfrm>
            <a:off x="2057400" y="2705100"/>
            <a:ext cx="5257800" cy="0"/>
          </a:xfrm>
          <a:prstGeom prst="line">
            <a:avLst/>
          </a:prstGeom>
          <a:ln w="1016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319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791580" y="1988840"/>
            <a:ext cx="7560839" cy="3428256"/>
          </a:xfrm>
          <a:prstGeom prst="ellipse">
            <a:avLst/>
          </a:prstGeom>
          <a:noFill/>
          <a:ln w="1016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99736" y="5645696"/>
            <a:ext cx="3960440" cy="971872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Plural Sector</a:t>
            </a:r>
          </a:p>
          <a:p>
            <a:r>
              <a:rPr lang="en-US" sz="1800" dirty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(</a:t>
            </a:r>
            <a:r>
              <a:rPr lang="en-US" sz="1800" i="1" dirty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social )</a:t>
            </a:r>
            <a:endParaRPr lang="en-US" sz="1800" dirty="0">
              <a:solidFill>
                <a:schemeClr val="tx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9AE6A-0B82-4A13-9DF0-A0F2427BE56F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2293" name="Rectangle 14"/>
          <p:cNvSpPr>
            <a:spLocks noChangeArrowheads="1"/>
          </p:cNvSpPr>
          <p:nvPr/>
        </p:nvSpPr>
        <p:spPr bwMode="auto">
          <a:xfrm>
            <a:off x="71151" y="66675"/>
            <a:ext cx="900169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Arial Rounded MT Bold" pitchFamily="34" charset="0"/>
              </a:rPr>
              <a:t>Three Pillars for a Balanced Society</a:t>
            </a:r>
          </a:p>
          <a:p>
            <a:pPr algn="ctr" eaLnBrk="1" hangingPunct="1"/>
            <a:endParaRPr lang="en-US" altLang="en-US" sz="4000" dirty="0">
              <a:latin typeface="Arial Rounded MT Bold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139952" y="5188496"/>
            <a:ext cx="1080120" cy="45720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sp>
        <p:nvSpPr>
          <p:cNvPr id="16" name="Oval 15"/>
          <p:cNvSpPr/>
          <p:nvPr/>
        </p:nvSpPr>
        <p:spPr>
          <a:xfrm>
            <a:off x="1259632" y="2276872"/>
            <a:ext cx="1007888" cy="45720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2299" name="Rectangle 16"/>
          <p:cNvSpPr>
            <a:spLocks noChangeArrowheads="1"/>
          </p:cNvSpPr>
          <p:nvPr/>
        </p:nvSpPr>
        <p:spPr bwMode="auto">
          <a:xfrm>
            <a:off x="323528" y="1547254"/>
            <a:ext cx="20882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latin typeface="Arial Rounded MT Bold" pitchFamily="34" charset="0"/>
              </a:rPr>
              <a:t>Public sector</a:t>
            </a:r>
          </a:p>
          <a:p>
            <a:pPr algn="ctr" eaLnBrk="1" hangingPunct="1"/>
            <a:r>
              <a:rPr lang="en-US" altLang="en-US" i="1" dirty="0">
                <a:latin typeface="Arial Rounded MT Bold" pitchFamily="34" charset="0"/>
              </a:rPr>
              <a:t>(political)</a:t>
            </a:r>
            <a:endParaRPr lang="en-CA" altLang="en-US" i="1" dirty="0">
              <a:latin typeface="Calibri" pitchFamily="34" charset="0"/>
            </a:endParaRPr>
          </a:p>
        </p:txBody>
      </p:sp>
      <p:sp>
        <p:nvSpPr>
          <p:cNvPr id="12300" name="Rectangle 15"/>
          <p:cNvSpPr>
            <a:spLocks noChangeArrowheads="1"/>
          </p:cNvSpPr>
          <p:nvPr/>
        </p:nvSpPr>
        <p:spPr bwMode="auto">
          <a:xfrm>
            <a:off x="6444208" y="1530476"/>
            <a:ext cx="25202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latin typeface="Arial Rounded MT Bold" pitchFamily="34" charset="0"/>
              </a:rPr>
              <a:t>Private sector</a:t>
            </a:r>
          </a:p>
          <a:p>
            <a:pPr algn="ctr" eaLnBrk="1" hangingPunct="1"/>
            <a:r>
              <a:rPr lang="en-US" altLang="en-US" i="1" dirty="0">
                <a:latin typeface="Arial Rounded MT Bold" pitchFamily="34" charset="0"/>
              </a:rPr>
              <a:t>(economic)</a:t>
            </a:r>
            <a:endParaRPr lang="en-CA" altLang="en-US" i="1" dirty="0">
              <a:latin typeface="Calibri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97130" y="2276872"/>
            <a:ext cx="921022" cy="45720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4205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00AF-24E6-413F-B89A-4654F2563A0E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0648"/>
            <a:ext cx="3960440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989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743200" y="6356350"/>
            <a:ext cx="3276600" cy="36512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3315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752018F-207A-447F-8FD5-9504AC25BCE0}" type="slidenum">
              <a:rPr lang="en-US" alt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cs typeface="Arial" charset="0"/>
            </a:endParaRPr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latin typeface="Arial Rounded MT Bold" pitchFamily="34" charset="0"/>
              </a:rPr>
              <a:t>The Plural Sector</a:t>
            </a:r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381000" y="1600200"/>
            <a:ext cx="82296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4675" indent="-574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Font typeface="Symbol" pitchFamily="18" charset="2"/>
              <a:buNone/>
            </a:pPr>
            <a:r>
              <a:rPr lang="en-US" altLang="en-US" sz="2300" b="1">
                <a:latin typeface="Arial Rounded MT Bold" pitchFamily="34" charset="0"/>
              </a:rPr>
              <a:t>Why “Plural”?</a:t>
            </a:r>
          </a:p>
          <a:p>
            <a:pPr eaLnBrk="1" hangingPunct="1">
              <a:spcBef>
                <a:spcPts val="600"/>
              </a:spcBef>
              <a:buFont typeface="Symbol" pitchFamily="18" charset="2"/>
              <a:buNone/>
            </a:pPr>
            <a:r>
              <a:rPr lang="en-US" altLang="en-US" sz="2300" b="1">
                <a:latin typeface="Arial Rounded MT Bold" pitchFamily="34" charset="0"/>
              </a:rPr>
              <a:t>_______________________________________________________</a:t>
            </a:r>
          </a:p>
          <a:p>
            <a:pPr eaLnBrk="1" hangingPunct="1">
              <a:spcBef>
                <a:spcPts val="600"/>
              </a:spcBef>
              <a:buFont typeface="Symbol" pitchFamily="18" charset="2"/>
              <a:buNone/>
            </a:pPr>
            <a:r>
              <a:rPr lang="en-US" altLang="en-US" sz="2300" b="1">
                <a:latin typeface="Arial Rounded MT Bold" pitchFamily="34" charset="0"/>
              </a:rPr>
              <a:t>Institutions: 		Member-owned</a:t>
            </a:r>
          </a:p>
          <a:p>
            <a:pPr eaLnBrk="1" hangingPunct="1">
              <a:spcBef>
                <a:spcPts val="600"/>
              </a:spcBef>
              <a:buFont typeface="Symbol" pitchFamily="18" charset="2"/>
              <a:buNone/>
            </a:pPr>
            <a:r>
              <a:rPr lang="en-US" altLang="en-US" sz="2300" b="1">
                <a:latin typeface="Arial Rounded MT Bold" pitchFamily="34" charset="0"/>
              </a:rPr>
              <a:t>				Non-owned</a:t>
            </a:r>
          </a:p>
          <a:p>
            <a:pPr eaLnBrk="1" hangingPunct="1">
              <a:spcBef>
                <a:spcPts val="600"/>
              </a:spcBef>
              <a:buFont typeface="Symbol" pitchFamily="18" charset="2"/>
              <a:buNone/>
            </a:pPr>
            <a:r>
              <a:rPr lang="en-US" altLang="en-US" sz="2300" b="1">
                <a:latin typeface="Arial Rounded MT Bold" pitchFamily="34" charset="0"/>
              </a:rPr>
              <a:t>Associations: 	Social movement s (confrontation)</a:t>
            </a:r>
          </a:p>
          <a:p>
            <a:pPr eaLnBrk="1" hangingPunct="1">
              <a:spcBef>
                <a:spcPts val="600"/>
              </a:spcBef>
              <a:buFont typeface="Symbol" pitchFamily="18" charset="2"/>
              <a:buNone/>
            </a:pPr>
            <a:r>
              <a:rPr lang="en-US" altLang="en-US" sz="2300" b="1">
                <a:latin typeface="Arial Rounded MT Bold" pitchFamily="34" charset="0"/>
              </a:rPr>
              <a:t>				Social initiatives (circumvention)</a:t>
            </a:r>
          </a:p>
          <a:p>
            <a:pPr eaLnBrk="1" hangingPunct="1">
              <a:spcBef>
                <a:spcPts val="600"/>
              </a:spcBef>
              <a:buFont typeface="Symbol" pitchFamily="18" charset="2"/>
              <a:buNone/>
            </a:pPr>
            <a:r>
              <a:rPr lang="en-US" altLang="en-US" sz="2300" b="1">
                <a:latin typeface="Arial Rounded MT Bold" pitchFamily="34" charset="0"/>
              </a:rPr>
              <a:t>_______________________________________________________</a:t>
            </a:r>
          </a:p>
          <a:p>
            <a:pPr eaLnBrk="1" hangingPunct="1">
              <a:spcBef>
                <a:spcPts val="600"/>
              </a:spcBef>
              <a:buFont typeface="Symbol" pitchFamily="18" charset="2"/>
              <a:buNone/>
            </a:pPr>
            <a:endParaRPr lang="en-US" altLang="en-US" sz="1200" b="1">
              <a:latin typeface="Arial Rounded MT Bold" pitchFamily="34" charset="0"/>
            </a:endParaRPr>
          </a:p>
          <a:p>
            <a:pPr eaLnBrk="1" hangingPunct="1">
              <a:spcBef>
                <a:spcPts val="600"/>
              </a:spcBef>
              <a:buFont typeface="Symbol" pitchFamily="18" charset="2"/>
              <a:buNone/>
            </a:pPr>
            <a:r>
              <a:rPr lang="en-US" altLang="en-US" sz="2300" b="1">
                <a:latin typeface="Arial Rounded MT Bold" pitchFamily="34" charset="0"/>
              </a:rPr>
              <a:t>Commons and Communityship</a:t>
            </a:r>
          </a:p>
          <a:p>
            <a:pPr eaLnBrk="1" hangingPunct="1">
              <a:spcBef>
                <a:spcPct val="50000"/>
              </a:spcBef>
              <a:buFont typeface="Symbol" pitchFamily="18" charset="2"/>
              <a:buNone/>
            </a:pPr>
            <a:endParaRPr lang="en-US" altLang="en-US" sz="2300" b="1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94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63888" y="6381328"/>
            <a:ext cx="1951856" cy="324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/>
          <a:p>
            <a:pPr>
              <a:defRPr/>
            </a:pPr>
            <a:endParaRPr lang="en-US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BB8D1-1B71-4944-AE72-A22217293CC1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4342" name="Title 1"/>
          <p:cNvSpPr>
            <a:spLocks noGrp="1"/>
          </p:cNvSpPr>
          <p:nvPr>
            <p:ph type="title" idx="4294967295"/>
          </p:nvPr>
        </p:nvSpPr>
        <p:spPr>
          <a:xfrm>
            <a:off x="1079500" y="914400"/>
            <a:ext cx="8064500" cy="51069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>
                <a:latin typeface="Arial Rounded MT Bold" pitchFamily="34" charset="0"/>
              </a:rPr>
              <a:t>But dangers at the limit….</a:t>
            </a:r>
            <a:br>
              <a:rPr lang="en-US" altLang="en-US" sz="4000" b="1" dirty="0">
                <a:latin typeface="Arial Rounded MT Bold" pitchFamily="34" charset="0"/>
              </a:rPr>
            </a:br>
            <a:br>
              <a:rPr lang="en-US" altLang="en-US" sz="4000" b="1" dirty="0">
                <a:latin typeface="Arial Rounded MT Bold" pitchFamily="34" charset="0"/>
              </a:rPr>
            </a:br>
            <a:r>
              <a:rPr lang="en-US" altLang="en-US" sz="3600" b="1" dirty="0">
                <a:latin typeface="Arial Rounded MT Bold" pitchFamily="34" charset="0"/>
              </a:rPr>
              <a:t>Public </a:t>
            </a:r>
            <a:r>
              <a:rPr lang="en-CA" altLang="en-US" sz="3600" b="1" dirty="0">
                <a:latin typeface="Arial Rounded MT Bold" pitchFamily="34" charset="0"/>
              </a:rPr>
              <a:t>Sector is crude</a:t>
            </a:r>
            <a:br>
              <a:rPr lang="en-CA" altLang="en-US" sz="3600" b="1" dirty="0">
                <a:latin typeface="Arial Rounded MT Bold" pitchFamily="34" charset="0"/>
              </a:rPr>
            </a:br>
            <a:r>
              <a:rPr lang="en-CA" altLang="en-US" sz="3600" b="1" dirty="0">
                <a:latin typeface="Arial Rounded MT Bold" pitchFamily="34" charset="0"/>
              </a:rPr>
              <a:t>Private Sector is crass</a:t>
            </a:r>
            <a:br>
              <a:rPr lang="en-CA" altLang="en-US" sz="3600" b="1" dirty="0">
                <a:latin typeface="Arial Rounded MT Bold" pitchFamily="34" charset="0"/>
              </a:rPr>
            </a:br>
            <a:r>
              <a:rPr lang="en-CA" altLang="en-US" sz="3600" b="1" dirty="0">
                <a:latin typeface="Arial Rounded MT Bold" pitchFamily="34" charset="0"/>
              </a:rPr>
              <a:t>Plural Sector is closed</a:t>
            </a:r>
            <a:br>
              <a:rPr lang="en-US" altLang="en-US" sz="3600" b="1" dirty="0">
                <a:latin typeface="Arial Rounded MT Bold" pitchFamily="34" charset="0"/>
              </a:rPr>
            </a:br>
            <a:endParaRPr lang="en-US" altLang="en-US" sz="3600" b="1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423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171400"/>
            <a:ext cx="7344816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rial Rounded MT Bold" panose="020F0704030504030204" pitchFamily="34" charset="0"/>
              </a:rPr>
              <a:t>Imbalance and Balance</a:t>
            </a:r>
            <a:br>
              <a:rPr lang="en-US" b="1" dirty="0">
                <a:latin typeface="Arial Rounded MT Bold" panose="020F070403050403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34" y="1772817"/>
            <a:ext cx="8856984" cy="3456383"/>
          </a:xfrm>
        </p:spPr>
        <p:txBody>
          <a:bodyPr>
            <a:normAutofit/>
          </a:bodyPr>
          <a:lstStyle/>
          <a:p>
            <a:endParaRPr lang="en-CA" b="1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CA" b="1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CA" sz="2500" b="1" dirty="0">
                <a:latin typeface="Arial Rounded MT Bold" panose="020F0704030504030204" pitchFamily="34" charset="0"/>
              </a:rPr>
              <a:t>Engaging              					Responsible</a:t>
            </a:r>
          </a:p>
          <a:p>
            <a:pPr marL="0" indent="0">
              <a:buNone/>
            </a:pPr>
            <a:r>
              <a:rPr lang="en-CA" sz="2500" b="1" dirty="0">
                <a:latin typeface="Arial Rounded MT Bold" panose="020F0704030504030204" pitchFamily="34" charset="0"/>
              </a:rPr>
              <a:t>Democracy						Enterprise</a:t>
            </a:r>
          </a:p>
          <a:p>
            <a:endParaRPr lang="en-CA" sz="2500" b="1" dirty="0">
              <a:latin typeface="Arial Rounded MT Bold" panose="020F0704030504030204" pitchFamily="34" charset="0"/>
            </a:endParaRPr>
          </a:p>
          <a:p>
            <a:endParaRPr lang="en-CA" b="1" dirty="0">
              <a:latin typeface="Arial Rounded MT Bold" panose="020F07040305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87824" y="5085184"/>
            <a:ext cx="2664296" cy="1152128"/>
          </a:xfrm>
        </p:spPr>
        <p:txBody>
          <a:bodyPr/>
          <a:lstStyle/>
          <a:p>
            <a:r>
              <a:rPr lang="en-CA" sz="25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Plural </a:t>
            </a:r>
          </a:p>
          <a:p>
            <a:r>
              <a:rPr lang="en-CA" sz="25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Inclusion</a:t>
            </a:r>
            <a:endParaRPr lang="en-US" sz="2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00AF-24E6-413F-B89A-4654F2563A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09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873968"/>
          </a:xfrm>
        </p:spPr>
        <p:txBody>
          <a:bodyPr/>
          <a:lstStyle/>
          <a:p>
            <a:pPr eaLnBrk="1" hangingPunct="1"/>
            <a:r>
              <a:rPr lang="en-CA" altLang="en-US" sz="4000" b="1" dirty="0">
                <a:latin typeface="Arial Rounded MT Bold" pitchFamily="34" charset="0"/>
              </a:rPr>
              <a:t>Radical Renewal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5576" y="1844824"/>
            <a:ext cx="7992888" cy="3096344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3000" b="1" dirty="0">
                <a:latin typeface="Arial Rounded MT Bold" pitchFamily="34" charset="0"/>
              </a:rPr>
              <a:t>Don’t wait for governments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3000" b="1" dirty="0">
              <a:latin typeface="Arial Rounded MT Bold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3000" b="1" dirty="0">
                <a:latin typeface="Arial Rounded MT Bold" pitchFamily="34" charset="0"/>
              </a:rPr>
              <a:t>And don’t expect miracles from “CSR”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3000" b="1" dirty="0">
                <a:latin typeface="Arial Rounded MT Bold" pitchFamily="34" charset="0"/>
              </a:rPr>
              <a:t>	(There is no win-win wonderland)</a:t>
            </a:r>
            <a:br>
              <a:rPr lang="en-CA" sz="3000" b="1" dirty="0">
                <a:latin typeface="Arial Rounded MT Bold" pitchFamily="34" charset="0"/>
              </a:rPr>
            </a:br>
            <a:endParaRPr lang="en-CA" sz="3000" b="1" dirty="0">
              <a:latin typeface="Arial Rounded MT Bold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704689-03CA-444D-9AD9-C564C2EBFFAD}" type="slidenum">
              <a:rPr lang="en-CA"/>
              <a:pPr>
                <a:defRPr/>
              </a:pPr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2291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169</Words>
  <Application>Microsoft Office PowerPoint</Application>
  <PresentationFormat>On-screen Show (4:3)</PresentationFormat>
  <Paragraphs>81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Aharoni</vt:lpstr>
      <vt:lpstr>Arial</vt:lpstr>
      <vt:lpstr>Arial Rounded MT Bold</vt:lpstr>
      <vt:lpstr>Calibri</vt:lpstr>
      <vt:lpstr>Symbol</vt:lpstr>
      <vt:lpstr>Office Theme</vt:lpstr>
      <vt:lpstr>PowerPoint Presentation</vt:lpstr>
      <vt:lpstr>1989    “The Triumph of Capitalism”?  or of balance?  “The End of History”? or of thinking?</vt:lpstr>
      <vt:lpstr>      Pendulum politics between left and right or paralysis in the center  </vt:lpstr>
      <vt:lpstr>PowerPoint Presentation</vt:lpstr>
      <vt:lpstr>PowerPoint Presentation</vt:lpstr>
      <vt:lpstr>PowerPoint Presentation</vt:lpstr>
      <vt:lpstr>But dangers at the limit….  Public Sector is crude Private Sector is crass Plural Sector is closed </vt:lpstr>
      <vt:lpstr>Imbalance and Balance </vt:lpstr>
      <vt:lpstr>Radical Renewal</vt:lpstr>
      <vt:lpstr>Look instead to the Plural Sector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Support</dc:creator>
  <cp:lastModifiedBy>Richard Brunet-Thornton</cp:lastModifiedBy>
  <cp:revision>22</cp:revision>
  <cp:lastPrinted>2016-11-03T15:12:49Z</cp:lastPrinted>
  <dcterms:created xsi:type="dcterms:W3CDTF">2015-11-10T19:40:10Z</dcterms:created>
  <dcterms:modified xsi:type="dcterms:W3CDTF">2016-11-08T15:50:54Z</dcterms:modified>
</cp:coreProperties>
</file>