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B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BC050-CB84-5448-BFCA-6A66503D69FB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3052D-8A6C-0C4D-9729-5083ED6F1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066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417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939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71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443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21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01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55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11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19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771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5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23. května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4CE3B-C1DD-47A4-ABDC-41301BF278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79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8881" y="2106600"/>
            <a:ext cx="782623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CBB0B"/>
                </a:solidFill>
                <a:latin typeface="Century Gothic" panose="020B0502020202020204" pitchFamily="34" charset="0"/>
              </a:rPr>
              <a:t>Mikroekonomické prostředí</a:t>
            </a:r>
          </a:p>
          <a:p>
            <a:pPr algn="ctr"/>
            <a:r>
              <a:rPr lang="cs-CZ" b="1" dirty="0">
                <a:solidFill>
                  <a:srgbClr val="0CBB0B"/>
                </a:solidFill>
                <a:latin typeface="Century Gothic" panose="020B0502020202020204" pitchFamily="34" charset="0"/>
              </a:rPr>
              <a:t>  </a:t>
            </a:r>
            <a:r>
              <a:rPr lang="cs-CZ" sz="2800" b="1" dirty="0">
                <a:solidFill>
                  <a:srgbClr val="0CBB0B"/>
                </a:solidFill>
                <a:latin typeface="Century Gothic" panose="020B0502020202020204" pitchFamily="34" charset="0"/>
              </a:rPr>
              <a:t/>
            </a:r>
            <a:br>
              <a:rPr lang="cs-CZ" sz="2800" b="1" dirty="0">
                <a:solidFill>
                  <a:srgbClr val="0CBB0B"/>
                </a:solidFill>
                <a:latin typeface="Century Gothic" panose="020B0502020202020204" pitchFamily="34" charset="0"/>
              </a:rPr>
            </a:br>
            <a:r>
              <a:rPr lang="cs-CZ" sz="2800" b="1" dirty="0">
                <a:solidFill>
                  <a:srgbClr val="0CBB0B"/>
                </a:solidFill>
                <a:latin typeface="Century Gothic" panose="020B0502020202020204" pitchFamily="34" charset="0"/>
              </a:rPr>
              <a:t>Motivace podniků a jejich vlastníků k včasnému řešení podnikové krize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4938" y="4674181"/>
            <a:ext cx="6294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900"/>
              </a:spcAft>
            </a:pPr>
            <a:r>
              <a:rPr lang="cs-CZ" b="1" dirty="0">
                <a:latin typeface="Century Gothic" panose="020B0502020202020204" pitchFamily="34" charset="0"/>
              </a:rPr>
              <a:t>Mgr. Daniel Hříbal, MBA</a:t>
            </a:r>
          </a:p>
          <a:p>
            <a:pPr algn="ctr">
              <a:spcAft>
                <a:spcPts val="300"/>
              </a:spcAft>
            </a:pPr>
            <a:r>
              <a:rPr lang="cs-CZ" sz="1600" dirty="0">
                <a:latin typeface="Century Gothic" panose="020B0502020202020204" pitchFamily="34" charset="0"/>
              </a:rPr>
              <a:t>člen vědecké rady CRI</a:t>
            </a:r>
          </a:p>
          <a:p>
            <a:pPr algn="ctr"/>
            <a:r>
              <a:rPr lang="cs-CZ" sz="1600" dirty="0">
                <a:latin typeface="Century Gothic" panose="020B0502020202020204" pitchFamily="34" charset="0"/>
              </a:rPr>
              <a:t>partner TARPAN </a:t>
            </a:r>
            <a:r>
              <a:rPr lang="cs-CZ" sz="1600" dirty="0" err="1">
                <a:latin typeface="Century Gothic" panose="020B0502020202020204" pitchFamily="34" charset="0"/>
              </a:rPr>
              <a:t>Managers</a:t>
            </a:r>
            <a:r>
              <a:rPr lang="cs-CZ" sz="1600" dirty="0">
                <a:latin typeface="Century Gothic" panose="020B0502020202020204" pitchFamily="34" charset="0"/>
              </a:rPr>
              <a:t>, s.r.o.</a:t>
            </a:r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xmlns="" id="{78FEA220-01AB-0A40-826E-BFC36A462B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039542"/>
            <a:ext cx="2057400" cy="365125"/>
          </a:xfrm>
        </p:spPr>
        <p:txBody>
          <a:bodyPr/>
          <a:lstStyle/>
          <a:p>
            <a:r>
              <a:rPr lang="cs-CZ" sz="1600" dirty="0">
                <a:latin typeface="Century Gothic" panose="020B0502020202020204" pitchFamily="34" charset="0"/>
              </a:rPr>
              <a:t>23. května 2019</a:t>
            </a:r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xmlns="" id="{DDCD65F7-8F05-1044-AB12-2414FCC1AD59}"/>
              </a:ext>
            </a:extLst>
          </p:cNvPr>
          <p:cNvCxnSpPr>
            <a:cxnSpLocks/>
          </p:cNvCxnSpPr>
          <p:nvPr/>
        </p:nvCxnSpPr>
        <p:spPr>
          <a:xfrm>
            <a:off x="2630555" y="4293704"/>
            <a:ext cx="388288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xmlns="" id="{96A62B78-CFD2-C943-A457-8640EFFB2EE2}"/>
              </a:ext>
            </a:extLst>
          </p:cNvPr>
          <p:cNvSpPr txBox="1"/>
          <p:nvPr/>
        </p:nvSpPr>
        <p:spPr>
          <a:xfrm>
            <a:off x="7034499" y="6066113"/>
            <a:ext cx="13691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Century Gothic" panose="020B0502020202020204" pitchFamily="34" charset="0"/>
              </a:rPr>
              <a:t>Praha, VŠE</a:t>
            </a:r>
          </a:p>
        </p:txBody>
      </p:sp>
    </p:spTree>
    <p:extLst>
      <p:ext uri="{BB962C8B-B14F-4D97-AF65-F5344CB8AC3E}">
        <p14:creationId xmlns:p14="http://schemas.microsoft.com/office/powerpoint/2010/main" val="3006002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3152" y="1701608"/>
            <a:ext cx="6294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CBB0B"/>
                </a:solidFill>
                <a:latin typeface="Century Gothic" panose="020B0502020202020204" pitchFamily="34" charset="0"/>
              </a:rPr>
              <a:t>Diskuse a otázky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27776" y="3429000"/>
            <a:ext cx="4288447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latin typeface="Century Gothic" panose="020B0502020202020204" pitchFamily="34" charset="0"/>
              </a:rPr>
              <a:t>Děkuji za pozornost !</a:t>
            </a:r>
          </a:p>
          <a:p>
            <a:endParaRPr lang="cs-CZ" sz="1500" dirty="0">
              <a:latin typeface="Century Gothic" panose="020B0502020202020204" pitchFamily="34" charset="0"/>
            </a:endParaRPr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xmlns="" id="{D468CBF9-8327-A84F-B0EC-4D7ED35E0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83593B5-F0E3-D74D-877B-BD51A6CC3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469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0145" y="1401519"/>
            <a:ext cx="6294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CBB0B"/>
                </a:solidFill>
                <a:latin typeface="Century Gothic" panose="020B0502020202020204" pitchFamily="34" charset="0"/>
              </a:rPr>
              <a:t>Základní témata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0145" y="2278446"/>
            <a:ext cx="7447058" cy="3650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Typologie podniků a jejich rozložení v ekonomice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Struktura vlastnictví podniků, jejich řízení a vliv vlastníka na chod podniku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Podniková krize a její příznaky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Včasné rozpoznání potíží podniku a jejich řešení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Prevence vzniku krize podniku, indikátory včasného varování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Motivace vlastníků podniků řešit obtížné situace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Implementace preventivní restrukturalizace</a:t>
            </a:r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xmlns="" id="{E2A07A52-B3CD-BF42-A4D5-62E6A7A29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E00F645C-FF20-C54F-8D69-656EA28E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958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6371" y="1339665"/>
            <a:ext cx="7826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CBB0B"/>
                </a:solidFill>
                <a:latin typeface="Century Gothic" panose="020B0502020202020204" pitchFamily="34" charset="0"/>
              </a:rPr>
              <a:t>Typologie podniků a jejich rozložení v ekonomice</a:t>
            </a:r>
            <a:endParaRPr lang="cs-CZ" sz="2250" b="1" dirty="0">
              <a:solidFill>
                <a:srgbClr val="0CBB0B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6371" y="2032090"/>
            <a:ext cx="8170793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Velké korporace, malé a střední podniky (SME) – podle obratu, počtu zaměstnanců, regionálního významu, atd.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Struktura vlastnictví podniků a koncentrace vlastnictví – velmi malá diversita vlastnictví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Způsob řízení podniků a podíl vlastníka na denním chodu firmy – vlastník často angažován v řízení firmy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Vlastnicky řízené podniky, včetně rodinných firem generují téměř </a:t>
            </a:r>
            <a:r>
              <a:rPr lang="cs-CZ" sz="2000" b="1" dirty="0">
                <a:latin typeface="Century Gothic" panose="020B0502020202020204" pitchFamily="34" charset="0"/>
              </a:rPr>
              <a:t>polovinu HDP </a:t>
            </a:r>
            <a:r>
              <a:rPr lang="cs-CZ" sz="2000" dirty="0">
                <a:latin typeface="Century Gothic" panose="020B0502020202020204" pitchFamily="34" charset="0"/>
              </a:rPr>
              <a:t>v </a:t>
            </a:r>
            <a:r>
              <a:rPr lang="cs-CZ" sz="2000" b="1" dirty="0">
                <a:latin typeface="Century Gothic" panose="020B0502020202020204" pitchFamily="34" charset="0"/>
              </a:rPr>
              <a:t>prostředí ČR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V </a:t>
            </a:r>
            <a:r>
              <a:rPr lang="cs-CZ" sz="2000" b="1" dirty="0">
                <a:latin typeface="Century Gothic" panose="020B0502020202020204" pitchFamily="34" charset="0"/>
              </a:rPr>
              <a:t>celoevropském měřítku </a:t>
            </a:r>
            <a:r>
              <a:rPr lang="cs-CZ" sz="2000" dirty="0">
                <a:latin typeface="Century Gothic" panose="020B0502020202020204" pitchFamily="34" charset="0"/>
              </a:rPr>
              <a:t>to je až </a:t>
            </a:r>
            <a:r>
              <a:rPr lang="cs-CZ" sz="2000" b="1" dirty="0">
                <a:latin typeface="Century Gothic" panose="020B0502020202020204" pitchFamily="34" charset="0"/>
              </a:rPr>
              <a:t>80% HDP </a:t>
            </a:r>
            <a:r>
              <a:rPr lang="cs-CZ" sz="2000" dirty="0">
                <a:latin typeface="Century Gothic" panose="020B0502020202020204" pitchFamily="34" charset="0"/>
              </a:rPr>
              <a:t>(včetně velkých korporací rodinného typu)</a:t>
            </a:r>
          </a:p>
          <a:p>
            <a:endParaRPr lang="cs-CZ" sz="1500" dirty="0">
              <a:latin typeface="Century Gothic" panose="020B0502020202020204" pitchFamily="34" charset="0"/>
            </a:endParaRPr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xmlns="" id="{B8FF04E1-7507-5243-81DE-FB0F32F4E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AEF35328-D46A-3E4A-81B6-311B7E352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096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0144" y="1379422"/>
            <a:ext cx="6294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CBB0B"/>
                </a:solidFill>
                <a:latin typeface="Century Gothic" panose="020B0502020202020204" pitchFamily="34" charset="0"/>
              </a:rPr>
              <a:t>Lokální korporace a SME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0144" y="2198198"/>
            <a:ext cx="788670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Century Gothic" panose="020B0502020202020204" pitchFamily="34" charset="0"/>
              </a:rPr>
              <a:t>Koncentrace vlastnictví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Century Gothic" panose="020B0502020202020204" pitchFamily="34" charset="0"/>
              </a:rPr>
              <a:t>Vlastník se podílí na řízení firmy </a:t>
            </a:r>
            <a:r>
              <a:rPr lang="cs-CZ" sz="2000" dirty="0">
                <a:latin typeface="Century Gothic" panose="020B0502020202020204" pitchFamily="34" charset="0"/>
              </a:rPr>
              <a:t>či přímo ovlivňuje její management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Významný zaměstnavatel v regionu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Reinvestice zisků z podnikání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Century Gothic" panose="020B0502020202020204" pitchFamily="34" charset="0"/>
              </a:rPr>
              <a:t>Silné regionální ukotvení </a:t>
            </a:r>
            <a:r>
              <a:rPr lang="cs-CZ" sz="2000" dirty="0">
                <a:latin typeface="Century Gothic" panose="020B0502020202020204" pitchFamily="34" charset="0"/>
              </a:rPr>
              <a:t>a působnost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Orientace na sociální odpovědnost a společenskou prospěšnost, nejen na finanční výsledky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Společenské postavení vlastníků</a:t>
            </a:r>
          </a:p>
          <a:p>
            <a:endParaRPr lang="cs-CZ" sz="1500" dirty="0">
              <a:latin typeface="Century Gothic" panose="020B0502020202020204" pitchFamily="34" charset="0"/>
            </a:endParaRPr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xmlns="" id="{149810E9-4FD6-6340-9349-08600919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0E4D7FA8-ECBD-E644-8A67-E425F0572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677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8650" y="1416908"/>
            <a:ext cx="6294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CBB0B"/>
                </a:solidFill>
                <a:latin typeface="Century Gothic" panose="020B0502020202020204" pitchFamily="34" charset="0"/>
              </a:rPr>
              <a:t>Velká korporace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2715" y="2145189"/>
            <a:ext cx="807857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Century Gothic" panose="020B0502020202020204" pitchFamily="34" charset="0"/>
              </a:rPr>
              <a:t>Odlišná struktura vlastnictví </a:t>
            </a:r>
            <a:r>
              <a:rPr lang="cs-CZ" sz="2000" dirty="0">
                <a:latin typeface="Century Gothic" panose="020B0502020202020204" pitchFamily="34" charset="0"/>
              </a:rPr>
              <a:t>– zejména pak u kotovaných společností a nadnárodních firem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Century Gothic" panose="020B0502020202020204" pitchFamily="34" charset="0"/>
              </a:rPr>
              <a:t>Profesionální management </a:t>
            </a:r>
            <a:r>
              <a:rPr lang="cs-CZ" sz="2000" dirty="0">
                <a:latin typeface="Century Gothic" panose="020B0502020202020204" pitchFamily="34" charset="0"/>
              </a:rPr>
              <a:t>– není v roli vlastníka, případně jen jako součást finanční motivace (akciové programy)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Časově omezené mandáty managementu a z toho vyplývající motivace – odpovědnost a reputace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Silná orientace na finanční výsledky – výplata dividend akcionářům a bonusy managementu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Odlišný vztah k místu podnikání, zejména u globálních firem</a:t>
            </a:r>
          </a:p>
          <a:p>
            <a:endParaRPr lang="cs-CZ" sz="1500" dirty="0">
              <a:latin typeface="Century Gothic" panose="020B0502020202020204" pitchFamily="34" charset="0"/>
            </a:endParaRPr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xmlns="" id="{357BBEF7-F9F4-724E-8118-61C94CA5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7D7F4095-3BB1-514F-93D4-EE07DC1F5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744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2090" y="1440366"/>
            <a:ext cx="7111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CBB0B"/>
                </a:solidFill>
                <a:latin typeface="Century Gothic" panose="020B0502020202020204" pitchFamily="34" charset="0"/>
              </a:rPr>
              <a:t>Krize podniku a její včasné rozpoznání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2090" y="2197893"/>
            <a:ext cx="7866536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Century Gothic" panose="020B0502020202020204" pitchFamily="34" charset="0"/>
              </a:rPr>
              <a:t>Profesionální přístup </a:t>
            </a:r>
            <a:r>
              <a:rPr lang="cs-CZ" sz="2000" dirty="0">
                <a:latin typeface="Century Gothic" panose="020B0502020202020204" pitchFamily="34" charset="0"/>
              </a:rPr>
              <a:t>vs.</a:t>
            </a:r>
            <a:r>
              <a:rPr lang="cs-CZ" sz="2000" b="1" dirty="0">
                <a:latin typeface="Century Gothic" panose="020B0502020202020204" pitchFamily="34" charset="0"/>
              </a:rPr>
              <a:t> subjektivně orientované chování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Nástroje včasného varování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Controlling a reporting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Systematizované finanční řízení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Vnější podněty k řešení potíží podniku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Century Gothic" panose="020B0502020202020204" pitchFamily="34" charset="0"/>
              </a:rPr>
              <a:t>Schopnost vyhodnotit varovné signály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Emoce, ego, podcenění situace, přehlížení významu problému a jeho bagatelizace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Element „marného doufání“</a:t>
            </a:r>
          </a:p>
          <a:p>
            <a:endParaRPr lang="cs-CZ" sz="1500" dirty="0">
              <a:latin typeface="Century Gothic" panose="020B0502020202020204" pitchFamily="34" charset="0"/>
            </a:endParaRPr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xmlns="" id="{7D1125B1-2696-D84F-AE6E-8C4BC7425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E4F18AE7-FA3A-0346-AE13-8C236F15D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810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8618" y="1352917"/>
            <a:ext cx="68328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CBB0B"/>
                </a:solidFill>
                <a:latin typeface="Century Gothic" panose="020B0502020202020204" pitchFamily="34" charset="0"/>
              </a:rPr>
              <a:t>Motivace vlastníků k řešení krize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8618" y="2214652"/>
            <a:ext cx="8206764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Neutrální postavení vs. osobní angažovanost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Často</a:t>
            </a:r>
            <a:r>
              <a:rPr lang="cs-CZ" sz="2000" b="1" dirty="0">
                <a:latin typeface="Century Gothic" panose="020B0502020202020204" pitchFamily="34" charset="0"/>
              </a:rPr>
              <a:t> rozhodují nefinanční elementy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Century Gothic" panose="020B0502020202020204" pitchFamily="34" charset="0"/>
              </a:rPr>
              <a:t>Pocit vlastního selhání</a:t>
            </a:r>
            <a:r>
              <a:rPr lang="cs-CZ" sz="2000" dirty="0">
                <a:latin typeface="Century Gothic" panose="020B0502020202020204" pitchFamily="34" charset="0"/>
              </a:rPr>
              <a:t>, odpovědnost vůči okolnímu prostředí, rodině, regionu…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Century Gothic" panose="020B0502020202020204" pitchFamily="34" charset="0"/>
              </a:rPr>
              <a:t>Sociální i osobní dopady na vlastníka firmy</a:t>
            </a:r>
            <a:r>
              <a:rPr lang="cs-CZ" sz="2000" dirty="0">
                <a:latin typeface="Century Gothic" panose="020B0502020202020204" pitchFamily="34" charset="0"/>
              </a:rPr>
              <a:t>, obava ze ztráty společenského postavení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Orientace na minulost, spíše než pohled do budoucna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Neochota k angažování externí podpory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Obava z radikálních kroků</a:t>
            </a:r>
          </a:p>
          <a:p>
            <a:endParaRPr lang="cs-CZ" sz="1500" dirty="0">
              <a:latin typeface="Century Gothic" panose="020B0502020202020204" pitchFamily="34" charset="0"/>
            </a:endParaRPr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xmlns="" id="{A6C7C5F7-0999-4347-AC3C-E5EB81956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9298A936-5C8D-C34C-B355-E49EBAD17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935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8650" y="1392674"/>
            <a:ext cx="6294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CBB0B"/>
                </a:solidFill>
                <a:latin typeface="Century Gothic" panose="020B0502020202020204" pitchFamily="34" charset="0"/>
              </a:rPr>
              <a:t>Preventivní restrukturalizace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8650" y="2245494"/>
            <a:ext cx="7985805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Century Gothic" panose="020B0502020202020204" pitchFamily="34" charset="0"/>
              </a:rPr>
              <a:t>Cílová skupina </a:t>
            </a:r>
            <a:r>
              <a:rPr lang="cs-CZ" sz="2000" dirty="0">
                <a:latin typeface="Century Gothic" panose="020B0502020202020204" pitchFamily="34" charset="0"/>
              </a:rPr>
              <a:t>je důležitá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Prevence souvisí se schopností identifikovat problém a rozpoznat jeho závažnost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Century Gothic" panose="020B0502020202020204" pitchFamily="34" charset="0"/>
              </a:rPr>
              <a:t>Motivační charakter </a:t>
            </a:r>
            <a:r>
              <a:rPr lang="cs-CZ" sz="2000" dirty="0">
                <a:latin typeface="Century Gothic" panose="020B0502020202020204" pitchFamily="34" charset="0"/>
              </a:rPr>
              <a:t>preventivní restrukturalizace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Včasná reakce je zásadní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Publicita preventivního řešení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Neformálnost je nezbytná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Angažování externího odborníka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Century Gothic" panose="020B0502020202020204" pitchFamily="34" charset="0"/>
              </a:rPr>
              <a:t>Důvěra</a:t>
            </a:r>
            <a:r>
              <a:rPr lang="cs-CZ" sz="2000" dirty="0">
                <a:latin typeface="Century Gothic" panose="020B0502020202020204" pitchFamily="34" charset="0"/>
              </a:rPr>
              <a:t> a reputační riziko</a:t>
            </a:r>
          </a:p>
          <a:p>
            <a:endParaRPr lang="cs-CZ" sz="1500" dirty="0">
              <a:latin typeface="Century Gothic" panose="020B0502020202020204" pitchFamily="34" charset="0"/>
            </a:endParaRPr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xmlns="" id="{781ED37B-550A-B048-849C-0AA59017E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040F2CF5-027D-DF42-94D1-669083104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423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8650" y="1453987"/>
            <a:ext cx="6294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CBB0B"/>
                </a:solidFill>
                <a:latin typeface="Century Gothic" panose="020B0502020202020204" pitchFamily="34" charset="0"/>
              </a:rPr>
              <a:t>Shrnutí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8650" y="2289342"/>
            <a:ext cx="8150087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Na velikosti záleží!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Struktura řízení podniku a jeho vlastnictví hraje podstatnou roli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Schopnost rozpoznat včas problém je zásadní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Motivace k řešení má mnoho elementů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Hlavní roli hrají často nefinanční souvislosti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Klíčová je důvěra všech zúčastněných stran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Publicita procesu ovlivňuje pozitivní motivaci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Daňové, účetní a technické souvislosti 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Century Gothic" panose="020B0502020202020204" pitchFamily="34" charset="0"/>
              </a:rPr>
              <a:t>Riziko zneužití procesu</a:t>
            </a:r>
          </a:p>
          <a:p>
            <a:endParaRPr lang="cs-CZ" sz="1500" dirty="0">
              <a:latin typeface="Century Gothic" panose="020B0502020202020204" pitchFamily="34" charset="0"/>
            </a:endParaRPr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xmlns="" id="{F37C807A-D1FD-D647-89DD-E0F1D3E00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23. května 2019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CFF787E-ECF1-5141-B012-664D7B8EC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CE3B-C1DD-47A4-ABDC-41301BF2783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180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861</TotalTime>
  <Words>525</Words>
  <Application>Microsoft Office PowerPoint</Application>
  <PresentationFormat>Předvádění na obrazovce (4:3)</PresentationFormat>
  <Paragraphs>91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Jiří Handl</dc:creator>
  <cp:lastModifiedBy>Schönfeld Jaroslav</cp:lastModifiedBy>
  <cp:revision>15</cp:revision>
  <dcterms:created xsi:type="dcterms:W3CDTF">2019-05-15T08:40:12Z</dcterms:created>
  <dcterms:modified xsi:type="dcterms:W3CDTF">2019-05-21T08:36:04Z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3a104e-2916-42dc-a2f6-6210338509ed_Enabled">
    <vt:lpwstr>True</vt:lpwstr>
  </property>
  <property fmtid="{D5CDD505-2E9C-101B-9397-08002B2CF9AE}" pid="3" name="MSIP_Label_2b3a104e-2916-42dc-a2f6-6210338509ed_SiteId">
    <vt:lpwstr>e70aafb3-2e89-46a5-ba50-66803e8a4411</vt:lpwstr>
  </property>
  <property fmtid="{D5CDD505-2E9C-101B-9397-08002B2CF9AE}" pid="4" name="MSIP_Label_2b3a104e-2916-42dc-a2f6-6210338509ed_Owner">
    <vt:lpwstr>cen10625@csin.cz</vt:lpwstr>
  </property>
  <property fmtid="{D5CDD505-2E9C-101B-9397-08002B2CF9AE}" pid="5" name="MSIP_Label_2b3a104e-2916-42dc-a2f6-6210338509ed_SetDate">
    <vt:lpwstr>2019-05-21T08:35:30.9728117Z</vt:lpwstr>
  </property>
  <property fmtid="{D5CDD505-2E9C-101B-9397-08002B2CF9AE}" pid="6" name="MSIP_Label_2b3a104e-2916-42dc-a2f6-6210338509ed_Name">
    <vt:lpwstr>CS Internal</vt:lpwstr>
  </property>
  <property fmtid="{D5CDD505-2E9C-101B-9397-08002B2CF9AE}" pid="7" name="MSIP_Label_2b3a104e-2916-42dc-a2f6-6210338509ed_Application">
    <vt:lpwstr>Microsoft Azure Information Protection</vt:lpwstr>
  </property>
  <property fmtid="{D5CDD505-2E9C-101B-9397-08002B2CF9AE}" pid="8" name="MSIP_Label_2b3a104e-2916-42dc-a2f6-6210338509ed_Extended_MSFT_Method">
    <vt:lpwstr>Automatic</vt:lpwstr>
  </property>
  <property fmtid="{D5CDD505-2E9C-101B-9397-08002B2CF9AE}" pid="9" name="Sensitivity">
    <vt:lpwstr>CS Internal</vt:lpwstr>
  </property>
</Properties>
</file>